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League Gothic" panose="020B0604020202020204" charset="0"/>
      <p:regular r:id="rId13"/>
    </p:embeddedFont>
    <p:embeddedFont>
      <p:font typeface="Muli" panose="020B0604020202020204" charset="0"/>
      <p:regular r:id="rId14"/>
    </p:embeddedFont>
    <p:embeddedFont>
      <p:font typeface="Mul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r="-21368" b="-3453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272009" y="2780327"/>
            <a:ext cx="9743983" cy="3915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25"/>
              </a:lnSpc>
            </a:pPr>
            <a:r>
              <a:rPr lang="en-US" sz="13326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TELECOM CUSTOMER CHURN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11958" y="8937769"/>
            <a:ext cx="526408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BY: GAYATRI SUKHE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58010" y="7025353"/>
            <a:ext cx="11171979" cy="708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1998" b="1" spc="299" dirty="0">
                <a:solidFill>
                  <a:srgbClr val="F4D314"/>
                </a:solidFill>
                <a:latin typeface="Muli Bold"/>
                <a:ea typeface="Muli Bold"/>
                <a:cs typeface="Muli Bold"/>
                <a:sym typeface="Muli Bold"/>
              </a:rPr>
              <a:t>PREDICT CHURN AND DERIVE ACTIONABLE STRATEGIES TO RETAIN USERS IN A HIGHLY COMPETITIVE TELECOM ENVIRONMENT.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11958" y="990600"/>
            <a:ext cx="5264084" cy="30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439985" y="1057275"/>
            <a:ext cx="7408030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FINAL RECOMMENDETIONS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35880" y="3572064"/>
            <a:ext cx="10016239" cy="4171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F4D314"/>
                </a:solidFill>
                <a:latin typeface="Muli Bold"/>
                <a:ea typeface="Muli Bold"/>
                <a:cs typeface="Muli Bold"/>
                <a:sym typeface="Muli Bold"/>
              </a:rPr>
              <a:t>FOCUS ON RETAINING MONTH-TO-MONTH AND NEW USERS (0–12 MONTHS) WITH ONBOARDING OFFERS AND LOYALTY PLANS.</a:t>
            </a:r>
          </a:p>
          <a:p>
            <a:pPr algn="l">
              <a:lnSpc>
                <a:spcPts val="3749"/>
              </a:lnSpc>
            </a:pPr>
            <a:endParaRPr lang="en-US" sz="2499" b="1">
              <a:solidFill>
                <a:srgbClr val="F4D314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F4D314"/>
                </a:solidFill>
                <a:latin typeface="Muli Bold"/>
                <a:ea typeface="Muli Bold"/>
                <a:cs typeface="Muli Bold"/>
                <a:sym typeface="Muli Bold"/>
              </a:rPr>
              <a:t>ENCOURAGE USERS TO SHIFT FROM ELECTRONIC CHECK TO AUTO-PAYMENT METHODS FOR BETTER ENGAGEMENT.</a:t>
            </a:r>
          </a:p>
          <a:p>
            <a:pPr algn="l">
              <a:lnSpc>
                <a:spcPts val="3749"/>
              </a:lnSpc>
            </a:pPr>
            <a:endParaRPr lang="en-US" sz="2499" b="1">
              <a:solidFill>
                <a:srgbClr val="F4D314"/>
              </a:solidFill>
              <a:latin typeface="Muli Bold"/>
              <a:ea typeface="Muli Bold"/>
              <a:cs typeface="Muli Bold"/>
              <a:sym typeface="Muli Bold"/>
            </a:endParaRP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 b="1">
                <a:solidFill>
                  <a:srgbClr val="F4D314"/>
                </a:solidFill>
                <a:latin typeface="Muli Bold"/>
                <a:ea typeface="Muli Bold"/>
                <a:cs typeface="Muli Bold"/>
                <a:sym typeface="Muli Bold"/>
              </a:rPr>
              <a:t>MONITOR USERS WITH FIBER OPTIC + HIGH CHARGES AND OFFER SUPPORT OR BUNDLED DISCOUNTS.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408A69-0CA8-C46E-B30F-1109803F136E}"/>
              </a:ext>
            </a:extLst>
          </p:cNvPr>
          <p:cNvSpPr txBox="1"/>
          <p:nvPr/>
        </p:nvSpPr>
        <p:spPr>
          <a:xfrm>
            <a:off x="5486400" y="3314700"/>
            <a:ext cx="76842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0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00728" y="965384"/>
            <a:ext cx="5086541" cy="1452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308"/>
              </a:lnSpc>
            </a:pPr>
            <a:r>
              <a:rPr lang="en-US" sz="9833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870183" y="3933914"/>
            <a:ext cx="12547633" cy="40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3016" b="1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IN THE TELECOM WORLD, KEEPING CUSTOMERS IS JUST AS IMPORTANT AS GAINING NEW ONES.</a:t>
            </a:r>
          </a:p>
          <a:p>
            <a:pPr algn="l">
              <a:lnSpc>
                <a:spcPts val="3468"/>
              </a:lnSpc>
            </a:pPr>
            <a:endParaRPr lang="en-US" sz="3016" b="1" dirty="0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468"/>
              </a:lnSpc>
            </a:pPr>
            <a:r>
              <a:rPr lang="en-US" sz="3016" b="1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16" b="1" cap="all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This project focuses on figuring out why customers are leaving (churning) and using that insight to help companies retain them better</a:t>
            </a:r>
            <a:r>
              <a:rPr lang="en-US" sz="3016" b="1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algn="l">
              <a:lnSpc>
                <a:spcPts val="3468"/>
              </a:lnSpc>
            </a:pPr>
            <a:endParaRPr lang="en-US" sz="3016" b="1" dirty="0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>
              <a:lnSpc>
                <a:spcPts val="3468"/>
              </a:lnSpc>
            </a:pPr>
            <a:r>
              <a:rPr lang="en-US" sz="3016" b="1" dirty="0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16" b="1" cap="all" dirty="0">
                <a:solidFill>
                  <a:srgbClr val="F4D314"/>
                </a:solidFill>
                <a:latin typeface="Muli"/>
                <a:sym typeface="Muli"/>
              </a:rPr>
              <a:t>It’s all about turning data into smart decisions.</a:t>
            </a:r>
          </a:p>
          <a:p>
            <a:pPr algn="l">
              <a:lnSpc>
                <a:spcPts val="3468"/>
              </a:lnSpc>
              <a:spcBef>
                <a:spcPct val="0"/>
              </a:spcBef>
            </a:pPr>
            <a:endParaRPr lang="en-US" sz="3016" b="1" dirty="0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7745" y="3894867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t="-4981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6288730" y="765190"/>
            <a:ext cx="5710540" cy="144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28"/>
              </a:lnSpc>
            </a:pPr>
            <a:r>
              <a:rPr lang="en-US" sz="9764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GOAL AND TOOLS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3299568"/>
            <a:ext cx="9161877" cy="5360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2"/>
              </a:lnSpc>
            </a:pPr>
            <a:r>
              <a:rPr lang="en-US" sz="229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WHAT I WANTED TO DO:</a:t>
            </a:r>
          </a:p>
          <a:p>
            <a:pPr algn="l">
              <a:lnSpc>
                <a:spcPts val="3442"/>
              </a:lnSpc>
            </a:pPr>
            <a:endParaRPr lang="en-US" sz="2295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495534" lvl="1" indent="-247767" algn="l">
              <a:lnSpc>
                <a:spcPts val="3442"/>
              </a:lnSpc>
              <a:buFont typeface="Arial"/>
              <a:buChar char="•"/>
            </a:pPr>
            <a:r>
              <a:rPr lang="en-US" sz="229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PREDICT WHICH CUSTOMERS MIGHT LEAVE SOON</a:t>
            </a:r>
          </a:p>
          <a:p>
            <a:pPr marL="495534" lvl="1" indent="-247767" algn="l">
              <a:lnSpc>
                <a:spcPts val="3442"/>
              </a:lnSpc>
              <a:buFont typeface="Arial"/>
              <a:buChar char="•"/>
            </a:pPr>
            <a:r>
              <a:rPr lang="en-US" sz="229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UNDERSTAND THE TOP REASONS BEHIND CHURN</a:t>
            </a:r>
          </a:p>
          <a:p>
            <a:pPr marL="495534" lvl="1" indent="-247767" algn="l">
              <a:lnSpc>
                <a:spcPts val="3442"/>
              </a:lnSpc>
              <a:buFont typeface="Arial"/>
              <a:buChar char="•"/>
            </a:pPr>
            <a:r>
              <a:rPr lang="en-US" sz="229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SUGGEST WAYS COMPANIES CAN REDUCE CHURN</a:t>
            </a:r>
          </a:p>
          <a:p>
            <a:pPr algn="l">
              <a:lnSpc>
                <a:spcPts val="2639"/>
              </a:lnSpc>
            </a:pPr>
            <a:endParaRPr lang="en-US" sz="2295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639"/>
              </a:lnSpc>
              <a:spcBef>
                <a:spcPct val="0"/>
              </a:spcBef>
            </a:pPr>
            <a:endParaRPr lang="en-US" sz="2295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3442"/>
              </a:lnSpc>
            </a:pPr>
            <a:r>
              <a:rPr lang="en-US" sz="229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TOOLS I USED:</a:t>
            </a:r>
          </a:p>
          <a:p>
            <a:pPr algn="l">
              <a:lnSpc>
                <a:spcPts val="3442"/>
              </a:lnSpc>
            </a:pPr>
            <a:endParaRPr lang="en-US" sz="2295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495534" lvl="1" indent="-247767" algn="l">
              <a:lnSpc>
                <a:spcPts val="3442"/>
              </a:lnSpc>
              <a:buFont typeface="Arial"/>
              <a:buChar char="•"/>
            </a:pPr>
            <a:r>
              <a:rPr lang="en-US" sz="229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PYTHON (WITH LIBRARIES LIKE PANDAS, SEABORN, SCIKIT-LEARN)</a:t>
            </a:r>
          </a:p>
          <a:p>
            <a:pPr marL="495534" lvl="1" indent="-247767" algn="l">
              <a:lnSpc>
                <a:spcPts val="3442"/>
              </a:lnSpc>
              <a:buFont typeface="Arial"/>
              <a:buChar char="•"/>
            </a:pPr>
            <a:r>
              <a:rPr lang="en-US" sz="229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SQL-STYLE QUERIES TO SUMMARIZE KEY PATTERNS</a:t>
            </a:r>
          </a:p>
          <a:p>
            <a:pPr marL="495534" lvl="1" indent="-247767" algn="l">
              <a:lnSpc>
                <a:spcPts val="3442"/>
              </a:lnSpc>
              <a:buFont typeface="Arial"/>
              <a:buChar char="•"/>
            </a:pPr>
            <a:r>
              <a:rPr lang="en-US" sz="229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ELI5 FOR EXPLAINING THE MACHINE LEARNING MODEL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416" b="-8341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470272" y="3894867"/>
            <a:ext cx="9043427" cy="904342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5392074" y="736925"/>
            <a:ext cx="7503851" cy="1445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11"/>
              </a:lnSpc>
            </a:pPr>
            <a:r>
              <a:rPr lang="en-US" sz="9749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PREPARING THE 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89750" y="3549017"/>
            <a:ext cx="8995823" cy="4704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2803" lvl="1" indent="-246401" algn="l">
              <a:lnSpc>
                <a:spcPts val="3423"/>
              </a:lnSpc>
              <a:buFont typeface="Arial"/>
              <a:buChar char="•"/>
            </a:pPr>
            <a:r>
              <a:rPr lang="en-US" sz="2282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CLEANED THE DATASET (ABOUT 7,044 CUSTOMER RECORDS)</a:t>
            </a:r>
          </a:p>
          <a:p>
            <a:pPr algn="l">
              <a:lnSpc>
                <a:spcPts val="3423"/>
              </a:lnSpc>
            </a:pPr>
            <a:endParaRPr lang="en-US" sz="2282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492803" lvl="1" indent="-246401" algn="l">
              <a:lnSpc>
                <a:spcPts val="3423"/>
              </a:lnSpc>
              <a:buFont typeface="Arial"/>
              <a:buChar char="•"/>
            </a:pPr>
            <a:r>
              <a:rPr lang="en-US" sz="2282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REMOVED UNNECESSARY COLUMNS LIKE CUSTOMER IDS </a:t>
            </a:r>
          </a:p>
          <a:p>
            <a:pPr algn="l">
              <a:lnSpc>
                <a:spcPts val="3423"/>
              </a:lnSpc>
            </a:pPr>
            <a:endParaRPr lang="en-US" sz="2282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492803" lvl="1" indent="-246401" algn="l">
              <a:lnSpc>
                <a:spcPts val="3423"/>
              </a:lnSpc>
              <a:buFont typeface="Arial"/>
              <a:buChar char="•"/>
            </a:pPr>
            <a:r>
              <a:rPr lang="en-US" sz="2282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FIXED MISSING VALUES </a:t>
            </a:r>
          </a:p>
          <a:p>
            <a:pPr algn="l">
              <a:lnSpc>
                <a:spcPts val="3423"/>
              </a:lnSpc>
            </a:pPr>
            <a:endParaRPr lang="en-US" sz="2282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492803" lvl="1" indent="-246401" algn="l">
              <a:lnSpc>
                <a:spcPts val="3423"/>
              </a:lnSpc>
              <a:buFont typeface="Arial"/>
              <a:buChar char="•"/>
            </a:pPr>
            <a:r>
              <a:rPr lang="en-US" sz="2282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CONVERTED CATEGORIES INTO MACHINE-READABLE NUMBERS</a:t>
            </a:r>
          </a:p>
          <a:p>
            <a:pPr algn="l">
              <a:lnSpc>
                <a:spcPts val="3423"/>
              </a:lnSpc>
            </a:pPr>
            <a:endParaRPr lang="en-US" sz="2282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492803" lvl="1" indent="-246401" algn="l">
              <a:lnSpc>
                <a:spcPts val="3423"/>
              </a:lnSpc>
              <a:buFont typeface="Arial"/>
              <a:buChar char="•"/>
            </a:pPr>
            <a:r>
              <a:rPr lang="en-US" sz="2282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SPLIT THE DATA INTO TRAINING (80%) AND TESTING (20%)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42581" y="2395264"/>
            <a:ext cx="5727537" cy="5476167"/>
          </a:xfrm>
          <a:custGeom>
            <a:avLst/>
            <a:gdLst/>
            <a:ahLst/>
            <a:cxnLst/>
            <a:rect l="l" t="t" r="r" b="b"/>
            <a:pathLst>
              <a:path w="5727537" h="5476167">
                <a:moveTo>
                  <a:pt x="0" y="0"/>
                </a:moveTo>
                <a:lnTo>
                  <a:pt x="5727537" y="0"/>
                </a:lnTo>
                <a:lnTo>
                  <a:pt x="5727537" y="5476167"/>
                </a:lnTo>
                <a:lnTo>
                  <a:pt x="0" y="54761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6" b="-40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61148" y="356878"/>
            <a:ext cx="8965703" cy="1391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73"/>
              </a:lnSpc>
            </a:pPr>
            <a:r>
              <a:rPr lang="en-US" sz="945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WHAT THE DATA SHOWS US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287126" y="8538181"/>
            <a:ext cx="8073909" cy="72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0"/>
              </a:lnSpc>
              <a:spcBef>
                <a:spcPct val="0"/>
              </a:spcBef>
            </a:pPr>
            <a:r>
              <a:rPr lang="en-US" sz="2496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SHOWS CHURN IS HIGHEST IN MONTH-TO-MONTH CONTRACTS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63327" y="3101320"/>
            <a:ext cx="6497912" cy="3859260"/>
          </a:xfrm>
          <a:custGeom>
            <a:avLst/>
            <a:gdLst/>
            <a:ahLst/>
            <a:cxnLst/>
            <a:rect l="l" t="t" r="r" b="b"/>
            <a:pathLst>
              <a:path w="6497912" h="3859260">
                <a:moveTo>
                  <a:pt x="0" y="0"/>
                </a:moveTo>
                <a:lnTo>
                  <a:pt x="6497912" y="0"/>
                </a:lnTo>
                <a:lnTo>
                  <a:pt x="6497912" y="3859260"/>
                </a:lnTo>
                <a:lnTo>
                  <a:pt x="0" y="38592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4" t="-1194" r="-11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013172" y="2097732"/>
            <a:ext cx="6076033" cy="5416235"/>
          </a:xfrm>
          <a:custGeom>
            <a:avLst/>
            <a:gdLst/>
            <a:ahLst/>
            <a:cxnLst/>
            <a:rect l="l" t="t" r="r" b="b"/>
            <a:pathLst>
              <a:path w="6076033" h="5416235">
                <a:moveTo>
                  <a:pt x="0" y="0"/>
                </a:moveTo>
                <a:lnTo>
                  <a:pt x="6076033" y="0"/>
                </a:lnTo>
                <a:lnTo>
                  <a:pt x="6076033" y="5416235"/>
                </a:lnTo>
                <a:lnTo>
                  <a:pt x="0" y="5416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5402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679010" y="377063"/>
            <a:ext cx="4546531" cy="1343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1"/>
              </a:lnSpc>
            </a:pPr>
            <a:r>
              <a:rPr lang="en-US" sz="9079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SQL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4839" y="8151205"/>
            <a:ext cx="7094888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ELECTRONIC CHECK USERS HAVE THE HIGHEST CHURN (45%).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25541" y="8151205"/>
            <a:ext cx="565129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  <a:spcBef>
                <a:spcPct val="0"/>
              </a:spcBef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FIBER OPTIC USERS PAY MORE AND CHURN MORE.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3398" y="2690623"/>
            <a:ext cx="8069381" cy="6291397"/>
          </a:xfrm>
          <a:custGeom>
            <a:avLst/>
            <a:gdLst/>
            <a:ahLst/>
            <a:cxnLst/>
            <a:rect l="l" t="t" r="r" b="b"/>
            <a:pathLst>
              <a:path w="8069381" h="6291397">
                <a:moveTo>
                  <a:pt x="0" y="0"/>
                </a:moveTo>
                <a:lnTo>
                  <a:pt x="8069382" y="0"/>
                </a:lnTo>
                <a:lnTo>
                  <a:pt x="8069382" y="6291397"/>
                </a:lnTo>
                <a:lnTo>
                  <a:pt x="0" y="62913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61" r="-1006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2923" y="557757"/>
            <a:ext cx="6822153" cy="1304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49"/>
              </a:lnSpc>
            </a:pPr>
            <a:r>
              <a:rPr lang="en-US" sz="8825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MODEL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7649" y="3380555"/>
            <a:ext cx="8743597" cy="542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THE MODEL ACHIEVED AN OVERALL ACCURACY OF ~80%, MEANING IT CORRECTLY PREDICTED CHURN IN 4 OUT OF 5 CASES.</a:t>
            </a:r>
          </a:p>
          <a:p>
            <a:pPr algn="l">
              <a:lnSpc>
                <a:spcPts val="2874"/>
              </a:lnSpc>
            </a:pPr>
            <a:endParaRPr lang="en-US" sz="2499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IT PERFORMS BETTER AT PREDICTING NON-CHURNED CUSTOMERS (PRECISION: 83%, RECALL: 92%).</a:t>
            </a:r>
          </a:p>
          <a:p>
            <a:pPr algn="l">
              <a:lnSpc>
                <a:spcPts val="2874"/>
              </a:lnSpc>
            </a:pPr>
            <a:endParaRPr lang="en-US" sz="2499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HOWEVER, FOR CHURNED CUSTOMERS, PERFORMANCE IS WEAKER (RECALL: 46%) — INDICATING SOME CHURN CASES ARE MISSED.</a:t>
            </a:r>
          </a:p>
          <a:p>
            <a:pPr algn="l">
              <a:lnSpc>
                <a:spcPts val="2874"/>
              </a:lnSpc>
            </a:pPr>
            <a:endParaRPr lang="en-US" sz="2499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539749" lvl="1" indent="-269875" algn="l">
              <a:lnSpc>
                <a:spcPts val="2874"/>
              </a:lnSpc>
              <a:buFont typeface="Arial"/>
              <a:buChar char="•"/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THERE'S ROOM FOR IMPROVEMENT IN CAPTURING TRUE CHURNS (USE BALANCING TECHNIQUES OR ADVANCED MODELS).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5517" y="3084978"/>
            <a:ext cx="7993626" cy="5952700"/>
          </a:xfrm>
          <a:custGeom>
            <a:avLst/>
            <a:gdLst/>
            <a:ahLst/>
            <a:cxnLst/>
            <a:rect l="l" t="t" r="r" b="b"/>
            <a:pathLst>
              <a:path w="7993626" h="5952700">
                <a:moveTo>
                  <a:pt x="0" y="0"/>
                </a:moveTo>
                <a:lnTo>
                  <a:pt x="7993626" y="0"/>
                </a:lnTo>
                <a:lnTo>
                  <a:pt x="7993626" y="5952700"/>
                </a:lnTo>
                <a:lnTo>
                  <a:pt x="0" y="5952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076000" y="903445"/>
            <a:ext cx="8136000" cy="13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13"/>
              </a:lnSpc>
            </a:pPr>
            <a:r>
              <a:rPr lang="en-US" sz="8794" dirty="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CUSTOMER SEGMENTATION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87621" y="3709479"/>
            <a:ext cx="8696099" cy="4645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51657" lvl="1" indent="-275829" algn="l">
              <a:lnSpc>
                <a:spcPts val="3832"/>
              </a:lnSpc>
              <a:buFont typeface="Arial"/>
              <a:buChar char="•"/>
            </a:pPr>
            <a:r>
              <a:rPr lang="en-US" sz="255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AT-RISK USERS NEED QUICK ACTION TO PREVENT CHURN.</a:t>
            </a:r>
          </a:p>
          <a:p>
            <a:pPr algn="l">
              <a:lnSpc>
                <a:spcPts val="3832"/>
              </a:lnSpc>
            </a:pPr>
            <a:endParaRPr lang="en-US" sz="2555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551657" lvl="1" indent="-275829" algn="l">
              <a:lnSpc>
                <a:spcPts val="3832"/>
              </a:lnSpc>
              <a:buFont typeface="Arial"/>
              <a:buChar char="•"/>
            </a:pPr>
            <a:r>
              <a:rPr lang="en-US" sz="255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DORMANT USERS CAN BE BROUGHT BACK WITH SPECIAL OFFERS OR MESSAGES.</a:t>
            </a:r>
          </a:p>
          <a:p>
            <a:pPr algn="l">
              <a:lnSpc>
                <a:spcPts val="3749"/>
              </a:lnSpc>
            </a:pPr>
            <a:endParaRPr lang="en-US" sz="2555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marL="551657" lvl="1" indent="-275829" algn="l">
              <a:lnSpc>
                <a:spcPts val="3832"/>
              </a:lnSpc>
              <a:buFont typeface="Arial"/>
              <a:buChar char="•"/>
            </a:pPr>
            <a:r>
              <a:rPr lang="en-US" sz="2555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LOYAL USERS SHOULD BE REWARDED TO KEEP THEIR TRUST STRONG.</a:t>
            </a:r>
          </a:p>
          <a:p>
            <a:pPr algn="l">
              <a:lnSpc>
                <a:spcPts val="2938"/>
              </a:lnSpc>
            </a:pPr>
            <a:endParaRPr lang="en-US" sz="2555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  <a:p>
            <a:pPr algn="l">
              <a:lnSpc>
                <a:spcPts val="2938"/>
              </a:lnSpc>
            </a:pPr>
            <a:endParaRPr lang="en-US" sz="2555">
              <a:solidFill>
                <a:srgbClr val="F4D314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100638" y="434416"/>
            <a:ext cx="10086725" cy="12171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MODEL EXPLAINABILITY USING ELI5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65323" y="7542256"/>
            <a:ext cx="8537810" cy="2530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ELI5 HELPS US UNDERSTAND WHICH FEATURES MOST INFLUENCE CUSTOMER CHURN DECISIONS. FEATURES WITH A </a:t>
            </a:r>
          </a:p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“POSITIVE WEIGHT INCREASE CHURN PROBABILITY”, </a:t>
            </a:r>
          </a:p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WHILE THOSE WITH</a:t>
            </a:r>
          </a:p>
          <a:p>
            <a:pPr algn="ctr">
              <a:lnSpc>
                <a:spcPts val="2874"/>
              </a:lnSpc>
            </a:pPr>
            <a:r>
              <a:rPr lang="en-US" sz="2499">
                <a:solidFill>
                  <a:srgbClr val="F4D314"/>
                </a:solidFill>
                <a:latin typeface="Muli"/>
                <a:ea typeface="Muli"/>
                <a:cs typeface="Muli"/>
                <a:sym typeface="Muli"/>
              </a:rPr>
              <a:t>“A NEGATIVE WEIGHT HELP IN RETAINING  CUSTOMERS ”.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DEFA71-538B-2450-3288-42E808CE0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076" y="1835026"/>
            <a:ext cx="8775057" cy="55360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406</Words>
  <Application>Microsoft Office PowerPoint</Application>
  <PresentationFormat>Custom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Muli</vt:lpstr>
      <vt:lpstr>Muli Bold</vt:lpstr>
      <vt:lpstr>Calibri</vt:lpstr>
      <vt:lpstr>League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Customer Churn Analysis</dc:title>
  <cp:lastModifiedBy>yash sukhe</cp:lastModifiedBy>
  <cp:revision>3</cp:revision>
  <dcterms:created xsi:type="dcterms:W3CDTF">2006-08-16T00:00:00Z</dcterms:created>
  <dcterms:modified xsi:type="dcterms:W3CDTF">2025-07-24T08:13:32Z</dcterms:modified>
  <dc:identifier>DAGtbKjbTHw</dc:identifier>
</cp:coreProperties>
</file>